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286" r:id="rId4"/>
    <p:sldId id="292" r:id="rId5"/>
    <p:sldId id="293" r:id="rId6"/>
    <p:sldId id="294" r:id="rId7"/>
    <p:sldId id="284" r:id="rId8"/>
    <p:sldId id="287" r:id="rId9"/>
    <p:sldId id="265" r:id="rId10"/>
    <p:sldId id="288" r:id="rId11"/>
    <p:sldId id="289" r:id="rId12"/>
    <p:sldId id="290" r:id="rId13"/>
    <p:sldId id="295" r:id="rId14"/>
    <p:sldId id="301" r:id="rId15"/>
    <p:sldId id="296" r:id="rId16"/>
    <p:sldId id="297" r:id="rId17"/>
    <p:sldId id="298" r:id="rId18"/>
    <p:sldId id="299" r:id="rId19"/>
    <p:sldId id="300" r:id="rId20"/>
    <p:sldId id="282" r:id="rId21"/>
    <p:sldId id="29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CCFFCC"/>
    <a:srgbClr val="0000CC"/>
    <a:srgbClr val="006600"/>
    <a:srgbClr val="FFFFCC"/>
    <a:srgbClr val="CC33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6B6B45-6F9D-4309-88D1-D5420337C4F1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1C5AD0-A27D-4CD8-8CE0-164703EDE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Проблемы дошкольников, будущих первоклассников, остаются актуальными и в настоящее время. Отсутствие у родителей информации об уровне развития ребёнка, его особенностях, способах коррекции проблем воспитания приводят к конфликтам учителя и родителей, а самое главное, к школьной дезадаптации, повышенной тревожности, формированию негативного отношения к школе, снижению мотивации к обучению у будущих первоклассников.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7597D-651A-4197-809E-A024202984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B655B48-5C68-4F04-A8A2-DF037214E0F6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DFEE8AE-F3BE-42D4-854F-65C56324A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0265838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11550-AA32-49F8-BE9E-FF09B74F6452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60ECF-72C2-40DD-8608-803FFB682A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389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AAE56-00B4-4698-BD3E-369A0788A382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4BFA-38FD-43B3-A935-A291CA9A42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58994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ECEB5-0CC6-4BC4-9D75-6449B85B96AE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0FFEE-3937-41CC-9E7B-38D450C5F0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1612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833BD0-A366-47FD-96DF-9775EDF582B0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B862F4-D5CC-4A99-8C57-BF382CA88D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11435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80FA-040C-4669-8CD2-2C2F9D3BCC5E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E94BE-143E-4D76-A6E6-1CEC3D9808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5442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94EDD-6A58-4E08-87B6-0FE72C046792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49A2B-C8DC-4ACF-8C27-6FE55D54D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7877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6D614-AA61-4987-B18D-68DC29C8CFE4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16D0C-D13A-46AA-A9F7-FFE22E03E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2894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1BA75-2B47-43E7-94D6-552B456FE933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04DBD-E10A-4975-A69A-A6BE89EC0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3322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fld id="{50D9EA8A-80A6-4E64-894D-29EB90CFA363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>
              <a:defRPr/>
            </a:pPr>
            <a:fld id="{BE5C0D9E-9F59-4564-9464-E01C09C8D4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411568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fld id="{43CCFB8A-05AA-4C00-9D92-8FA3DE790A49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pPr>
              <a:defRPr/>
            </a:pPr>
            <a:fld id="{9312CD5D-44E8-4CD3-BBB2-6BB073B37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863283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083E62EE-378F-4833-B1F9-566EC27B6FB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65BE2460-FB03-4858-9576-E6A95F1777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38640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714375"/>
            <a:ext cx="7772400" cy="14700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/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/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/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/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/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/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/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/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«Психологическая готовность детей старшего дошкольного возраста к школьному обучению»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589588"/>
            <a:ext cx="6883400" cy="835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20220519_083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07653" y="1893083"/>
            <a:ext cx="5429287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20519_084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95070" y="1438022"/>
            <a:ext cx="5000661" cy="412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630832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Фразовый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endParaRPr lang="ru-RU" sz="4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20220519_084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20511" y="1623101"/>
            <a:ext cx="4983939" cy="3737955"/>
          </a:xfrm>
          <a:prstGeom prst="rect">
            <a:avLst/>
          </a:prstGeom>
        </p:spPr>
      </p:pic>
      <p:pic>
        <p:nvPicPr>
          <p:cNvPr id="4" name="Содержимое 3" descr="20220518_1514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745681" y="2397799"/>
            <a:ext cx="4323477" cy="3242607"/>
          </a:xfrm>
        </p:spPr>
      </p:pic>
      <p:pic>
        <p:nvPicPr>
          <p:cNvPr id="6" name="Рисунок 5" descr="20220519_084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42022" y="2956609"/>
            <a:ext cx="4221934" cy="3166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4575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88640"/>
            <a:ext cx="7633742" cy="1492132"/>
          </a:xfrm>
        </p:spPr>
        <p:txBody>
          <a:bodyPr>
            <a:normAutofit/>
          </a:bodyPr>
          <a:lstStyle/>
          <a:p>
            <a:pPr algn="ctr"/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20220517_15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737258" cy="5802944"/>
          </a:xfrm>
        </p:spPr>
      </p:pic>
    </p:spTree>
    <p:extLst>
      <p:ext uri="{BB962C8B-B14F-4D97-AF65-F5344CB8AC3E}">
        <p14:creationId xmlns="" xmlns:p14="http://schemas.microsoft.com/office/powerpoint/2010/main" val="1381271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0517_153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88075" y="1715650"/>
            <a:ext cx="5471401" cy="410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20517_153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867249" cy="365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0519_085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5509" cy="4429132"/>
          </a:xfrm>
        </p:spPr>
      </p:pic>
      <p:pic>
        <p:nvPicPr>
          <p:cNvPr id="5" name="Рисунок 4" descr="20220519_085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64777" y="1973991"/>
            <a:ext cx="5429288" cy="40719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0124_090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074988"/>
            <a:ext cx="4857752" cy="4553394"/>
          </a:xfrm>
        </p:spPr>
      </p:pic>
      <p:pic>
        <p:nvPicPr>
          <p:cNvPr id="5" name="Рисунок 4" descr="20220124_100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88192" y="916764"/>
            <a:ext cx="5619792" cy="42148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0411_101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657229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0519_085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55770" y="2016405"/>
            <a:ext cx="5201412" cy="4168953"/>
          </a:xfrm>
        </p:spPr>
      </p:pic>
      <p:pic>
        <p:nvPicPr>
          <p:cNvPr id="5" name="Рисунок 4" descr="20220519_08530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5238787" cy="3929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220519_085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1240" cy="3645930"/>
          </a:xfrm>
        </p:spPr>
      </p:pic>
      <p:pic>
        <p:nvPicPr>
          <p:cNvPr id="5" name="Рисунок 4" descr="20220519_09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174" y="1869880"/>
            <a:ext cx="6650826" cy="4988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1" descr="C:\Users\User\Desktop\Картинки\Цве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715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38758" y="188640"/>
            <a:ext cx="7633742" cy="1937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8758" y="980728"/>
            <a:ext cx="7633742" cy="4898865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к школе ( синоним : школьная зрелость ) – это необходимый и достаточный уровень психического развития ребенка для начала освоения школьной учебной программы в условиях обучения в группе сверстников. </a:t>
            </a:r>
            <a:endParaRPr lang="en-US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4608511" cy="571750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СОВЕТ!</a:t>
            </a:r>
            <a:endParaRPr lang="ru-RU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запугивать ребенка школой!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возникновение негативного отношения к школе могут оказать влияние не только взрослые, но и старшие дети. Чтобы изменить отношение ребенка к школе, вселить веру в собственные силы, потребуется много внимания, времени и терпения.</a:t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и самому ребенку его первые шаги в школе будут не легки. Намного разумнее сразу формировать верные представления о школе, положительное отношение к ней, учителю, книге, к самому себе.</a:t>
            </a:r>
            <a:r>
              <a:rPr lang="ru-RU" sz="2200" dirty="0" smtClean="0">
                <a:solidFill>
                  <a:srgbClr val="0000CC"/>
                </a:solidFill>
              </a:rPr>
              <a:t/>
            </a:r>
            <a:br>
              <a:rPr lang="ru-RU" sz="2200" dirty="0" smtClean="0">
                <a:solidFill>
                  <a:srgbClr val="0000CC"/>
                </a:solidFill>
              </a:rPr>
            </a:br>
            <a:endParaRPr lang="ru-RU" sz="2200" dirty="0" smtClean="0">
              <a:solidFill>
                <a:srgbClr val="0000CC"/>
              </a:solidFill>
            </a:endParaRPr>
          </a:p>
        </p:txBody>
      </p:sp>
      <p:pic>
        <p:nvPicPr>
          <p:cNvPr id="28675" name="Picture 2" descr="D:\Мои документы\Картинки и открытки\Готовы ли к школе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357188"/>
            <a:ext cx="3851920" cy="274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38758" y="260648"/>
            <a:ext cx="7633742" cy="1217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908720"/>
            <a:ext cx="9252520" cy="4970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i="1" dirty="0" smtClean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i="1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i="1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454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526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контролировать эмоции и поведение.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нтеллектуальная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широкий кругозор, запас конкретных знаний, понимает основные закономерности.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Готов к общению и взаимодействию – как со взрослыми, так и со сверстниками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48914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4034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8758" y="1000108"/>
            <a:ext cx="7633742" cy="48794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Волевая готовность и ее составляющие: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сохранения целей, способность к осуществлению волевого усилия;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произвольности – способность ребенка строить свои поведения и деятельность в соответствии с установленными правилами, осуществления действий по предлагаемым образцам, их контроль и коррекция.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2605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8758" y="857232"/>
            <a:ext cx="7633742" cy="5022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Составляющие интеллектуальной готовности являются: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готовность – переход к понятийному интеллекту, овладение основными мыслительными операциями.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готовность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лексической, фонематической, грамматической,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сонтаксической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семантической сторон речи.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Развитость, восприятия, памяти, внимания и воображения; развитие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сенсорномоторной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координации и мелкой моторики у воспитанника.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462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8758" y="1214422"/>
            <a:ext cx="7633742" cy="4665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Личностная готовность включает:</a:t>
            </a:r>
          </a:p>
          <a:p>
            <a:pPr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Мотивационную готовность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самооценки 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Я-концепции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Коммуникативную готовность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методики</a:t>
            </a:r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414" y="1484784"/>
            <a:ext cx="7633742" cy="53732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Методика «Графический диктант» (Д.Б.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Керна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Йерасека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(ориентировочный тест школьной зрелости)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Пьерона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Рузера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(внимание)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исследования мотивации учения (Авторская модификация методики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М.Р. Гинзбург, И.Ю. Пахомовой и Р.В.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Овчаровой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(мотивация)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«Заучивание 10 слов» (А.Р.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(память)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исследования словесно-логического мышления (по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Йерасеку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(мышление)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«Последовательность событий» 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Берштейн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А.А.) (мышление, речь)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1500174"/>
            <a:ext cx="7633742" cy="4379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Теоретический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литературы по проблеме исследования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Консультирование педагогов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774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472488" cy="62865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«Собираем портфель</a:t>
            </a: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220519_084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94782" y="1348368"/>
            <a:ext cx="5357826" cy="466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297</TotalTime>
  <Words>384</Words>
  <Application>Microsoft Office PowerPoint</Application>
  <PresentationFormat>Экран (4:3)</PresentationFormat>
  <Paragraphs>42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Badge</vt:lpstr>
      <vt:lpstr>        «Психологическая готовность детей старшего дошкольного возраста к школьному обучению»</vt:lpstr>
      <vt:lpstr>Слайд 2</vt:lpstr>
      <vt:lpstr>Составляющие психологической готовности  </vt:lpstr>
      <vt:lpstr>Слайд 4</vt:lpstr>
      <vt:lpstr>Слайд 5</vt:lpstr>
      <vt:lpstr>Слайд 6</vt:lpstr>
      <vt:lpstr>Основные методики</vt:lpstr>
      <vt:lpstr>Методы исследования: </vt:lpstr>
      <vt:lpstr>Слайд 9</vt:lpstr>
      <vt:lpstr>Логические задачи</vt:lpstr>
      <vt:lpstr>Фразовый конструктор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готовности ребёнка к школе</dc:title>
  <dc:creator>User</dc:creator>
  <cp:lastModifiedBy>User</cp:lastModifiedBy>
  <cp:revision>107</cp:revision>
  <dcterms:modified xsi:type="dcterms:W3CDTF">2022-05-19T08:14:48Z</dcterms:modified>
</cp:coreProperties>
</file>